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58" r:id="rId2"/>
    <p:sldId id="396" r:id="rId3"/>
    <p:sldId id="404" r:id="rId4"/>
    <p:sldId id="422" r:id="rId5"/>
    <p:sldId id="381" r:id="rId6"/>
    <p:sldId id="414" r:id="rId7"/>
    <p:sldId id="423" r:id="rId8"/>
    <p:sldId id="359" r:id="rId9"/>
    <p:sldId id="421" r:id="rId10"/>
    <p:sldId id="285" r:id="rId11"/>
    <p:sldId id="417" r:id="rId12"/>
    <p:sldId id="418" r:id="rId13"/>
    <p:sldId id="419" r:id="rId14"/>
    <p:sldId id="407" r:id="rId15"/>
    <p:sldId id="408" r:id="rId16"/>
    <p:sldId id="409" r:id="rId17"/>
    <p:sldId id="411" r:id="rId18"/>
    <p:sldId id="412" r:id="rId19"/>
    <p:sldId id="379" r:id="rId20"/>
    <p:sldId id="384" r:id="rId21"/>
    <p:sldId id="405" r:id="rId22"/>
    <p:sldId id="424" r:id="rId2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FD8"/>
    <a:srgbClr val="586B99"/>
    <a:srgbClr val="005B00"/>
    <a:srgbClr val="004E00"/>
    <a:srgbClr val="EE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801" autoAdjust="0"/>
  </p:normalViewPr>
  <p:slideViewPr>
    <p:cSldViewPr snapToGrid="0" snapToObjects="1">
      <p:cViewPr varScale="1">
        <p:scale>
          <a:sx n="72" d="100"/>
          <a:sy n="72" d="100"/>
        </p:scale>
        <p:origin x="9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84C0-8DD3-6C4F-ADB1-B374D2CE2A9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2841-BD59-9148-A6E1-545280DE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chop.edu/about/facilities/virtual-tour-abramson-research-cent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esearch.chop.edu/about/facilities/colket-translational-research-build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2841-BD59-9148-A6E1-545280DEC8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</a:t>
            </a:r>
            <a:r>
              <a:rPr lang="en-US" baseline="0" dirty="0"/>
              <a:t> research- most housed at 3535 Market street</a:t>
            </a:r>
          </a:p>
          <a:p>
            <a:r>
              <a:rPr lang="en-US" baseline="0" dirty="0"/>
              <a:t>Basic research- </a:t>
            </a:r>
            <a:r>
              <a:rPr lang="en-US" u="none" baseline="0" dirty="0"/>
              <a:t>Housed at the </a:t>
            </a:r>
            <a:r>
              <a:rPr lang="en-US" u="none" dirty="0">
                <a:hlinkClick r:id="rId3" tooltip="Leonard and Madlyn Abramson Pediatric Research Center"/>
              </a:rPr>
              <a:t>Leonard and </a:t>
            </a:r>
            <a:r>
              <a:rPr lang="en-US" u="none" dirty="0" err="1">
                <a:hlinkClick r:id="rId3" tooltip="Leonard and Madlyn Abramson Pediatric Research Center"/>
              </a:rPr>
              <a:t>Madlyn</a:t>
            </a:r>
            <a:r>
              <a:rPr lang="en-US" u="none" dirty="0">
                <a:hlinkClick r:id="rId3" tooltip="Leonard and Madlyn Abramson Pediatric Research Center"/>
              </a:rPr>
              <a:t> Abramson Pediatric Research Center</a:t>
            </a:r>
            <a:r>
              <a:rPr lang="en-US" u="none" dirty="0"/>
              <a:t> (many core</a:t>
            </a:r>
            <a:r>
              <a:rPr lang="en-US" u="none" baseline="0" dirty="0"/>
              <a:t> facilities are also located here)</a:t>
            </a:r>
            <a:r>
              <a:rPr lang="en-US" u="none" dirty="0"/>
              <a:t>, first opened in 1995, and in the </a:t>
            </a:r>
            <a:r>
              <a:rPr lang="en-US" u="none" dirty="0" err="1">
                <a:hlinkClick r:id="rId4" tooltip="Colket Translational Research Building"/>
              </a:rPr>
              <a:t>Colket</a:t>
            </a:r>
            <a:r>
              <a:rPr lang="en-US" u="none" dirty="0">
                <a:hlinkClick r:id="rId4" tooltip="Colket Translational Research Building"/>
              </a:rPr>
              <a:t> Translational Research Building</a:t>
            </a:r>
            <a:r>
              <a:rPr lang="en-US" u="none" dirty="0"/>
              <a:t> (office and research space), which was opened in 2009</a:t>
            </a:r>
          </a:p>
          <a:p>
            <a:r>
              <a:rPr lang="en-US" u="none" dirty="0" err="1"/>
              <a:t>Schulykilll</a:t>
            </a:r>
            <a:r>
              <a:rPr lang="en-US" u="none" dirty="0"/>
              <a:t> Avenue Building- coming in</a:t>
            </a:r>
            <a:r>
              <a:rPr lang="en-US" u="none" baseline="0" dirty="0"/>
              <a:t> 2017- clinical research to relocate here</a:t>
            </a:r>
            <a:endParaRPr lang="en-US" u="none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2841-BD59-9148-A6E1-545280DEC8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2841-BD59-9148-A6E1-545280DEC8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3"/>
          <p:cNvSpPr>
            <a:spLocks noGrp="1"/>
          </p:cNvSpPr>
          <p:nvPr/>
        </p:nvSpPr>
        <p:spPr bwMode="auto">
          <a:xfrm>
            <a:off x="935038" y="4490033"/>
            <a:ext cx="5140325" cy="42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2" tIns="45291" rIns="92202" bIns="45291"/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kumimoji="1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Centers target efforts and resources to areas of research that will have the greatest impact on translating basic research findings into medical innovations, part of our bench-to-bedside philosophy.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2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3"/>
          <p:cNvSpPr>
            <a:spLocks noGrp="1"/>
          </p:cNvSpPr>
          <p:nvPr/>
        </p:nvSpPr>
        <p:spPr bwMode="auto">
          <a:xfrm>
            <a:off x="935039" y="4490034"/>
            <a:ext cx="5140325" cy="425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2" tIns="45291" rIns="92202" bIns="45291"/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kumimoji="1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Research Affinity Groups increase collaboration across disciplines and link CHOP Research investigators who have common research interests. 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14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3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5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5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5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9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295" y="6356351"/>
            <a:ext cx="4107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9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9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5EBC3-E596-9E47-A030-84F5F6F9DDFF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90E61-B073-D34C-BBC4-0A638E982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2343" y="546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36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57AFD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research.chop.edu/" TargetMode="External"/><Relationship Id="rId2" Type="http://schemas.openxmlformats.org/officeDocument/2006/relationships/hyperlink" Target="http://training.research.chop.edu/prospective-trainees/685-diversity-postdoctoral-fellowships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training@email.chop.edu" TargetMode="External"/><Relationship Id="rId2" Type="http://schemas.openxmlformats.org/officeDocument/2006/relationships/hyperlink" Target="https://intranet.research.chop.edu/display/deptrrt/Research+Training+Wizard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117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Overview of Clinical and Translational Research @ CHOP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60" y="3772420"/>
            <a:ext cx="8091377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Andrea Kelly, MD, MSCE</a:t>
            </a:r>
          </a:p>
          <a:p>
            <a:r>
              <a:rPr lang="en-US" dirty="0"/>
              <a:t>Associate Director Center for Human </a:t>
            </a:r>
            <a:r>
              <a:rPr lang="en-US" dirty="0" err="1"/>
              <a:t>Phenomic</a:t>
            </a:r>
            <a:r>
              <a:rPr lang="en-US" dirty="0"/>
              <a:t> Science</a:t>
            </a:r>
          </a:p>
          <a:p>
            <a:r>
              <a:rPr lang="en-US" dirty="0"/>
              <a:t>September 2018</a:t>
            </a:r>
          </a:p>
          <a:p>
            <a:r>
              <a:rPr lang="en-US" dirty="0"/>
              <a:t>Clinical and Translational Research 101</a:t>
            </a:r>
          </a:p>
        </p:txBody>
      </p:sp>
      <p:pic>
        <p:nvPicPr>
          <p:cNvPr id="6" name="Picture 5" descr="CHOP logo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392848"/>
            <a:ext cx="157480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6" y="88602"/>
            <a:ext cx="5648295" cy="67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8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715" y="175274"/>
            <a:ext cx="8805528" cy="447710"/>
          </a:xfrm>
          <a:prstGeom prst="rect">
            <a:avLst/>
          </a:prstGeom>
          <a:solidFill>
            <a:schemeClr val="bg1"/>
          </a:solidFill>
        </p:spPr>
        <p:txBody>
          <a:bodyPr wrap="square" lIns="16660" tIns="8330" rIns="16660" bIns="8330" rtlCol="0">
            <a:spAutoFit/>
          </a:bodyPr>
          <a:lstStyle/>
          <a:p>
            <a:pPr algn="ctr"/>
            <a:r>
              <a:rPr lang="en-US" sz="2800" b="1" dirty="0">
                <a:solidFill>
                  <a:srgbClr val="20A6D0"/>
                </a:solidFill>
                <a:latin typeface="Arial"/>
                <a:cs typeface="Arial"/>
              </a:rPr>
              <a:t>Biostatistics and Data Management Core   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087" y="1497519"/>
            <a:ext cx="3992913" cy="4069376"/>
            <a:chOff x="579087" y="1295400"/>
            <a:chExt cx="3992913" cy="4069376"/>
          </a:xfrm>
        </p:grpSpPr>
        <p:sp>
          <p:nvSpPr>
            <p:cNvPr id="3" name="Content Placeholder 13"/>
            <p:cNvSpPr txBox="1">
              <a:spLocks/>
            </p:cNvSpPr>
            <p:nvPr/>
          </p:nvSpPr>
          <p:spPr>
            <a:xfrm>
              <a:off x="609600" y="1752600"/>
              <a:ext cx="3962400" cy="361217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394" tIns="45697" rIns="91394" bIns="45697" rtlCol="0">
              <a:noAutofit/>
            </a:bodyPr>
            <a:lstStyle/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Study Design </a:t>
              </a:r>
            </a:p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Sample Size and Power Calculations</a:t>
              </a:r>
            </a:p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Randomization</a:t>
              </a:r>
            </a:p>
            <a:p>
              <a:pPr marL="166604" indent="-157926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Statistical Analysis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  <a:p>
              <a:pPr marL="166604" indent="-157926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Data and Safety Monitoring Boards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Grant Applications and IRB Submissions</a:t>
              </a:r>
            </a:p>
            <a:p>
              <a:pPr marL="166604" indent="-157926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Abstracts and Manuscripts</a:t>
              </a:r>
            </a:p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Methodological Research</a:t>
              </a:r>
            </a:p>
            <a:p>
              <a:pPr marL="166604" indent="-166604" defTabSz="913938" fontAlgn="auto">
                <a:spcBef>
                  <a:spcPts val="437"/>
                </a:spcBef>
                <a:spcAft>
                  <a:spcPts val="437"/>
                </a:spcAft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Statistical Consulting 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087" y="1295400"/>
              <a:ext cx="28215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Biostatistics Services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7525" y="5815327"/>
            <a:ext cx="8136475" cy="10426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00825" y="1462340"/>
            <a:ext cx="3992348" cy="3991035"/>
            <a:chOff x="4416865" y="1276290"/>
            <a:chExt cx="3992348" cy="3991035"/>
          </a:xfrm>
          <a:solidFill>
            <a:schemeClr val="bg1"/>
          </a:solidFill>
        </p:grpSpPr>
        <p:sp>
          <p:nvSpPr>
            <p:cNvPr id="4" name="Content Placeholder 6"/>
            <p:cNvSpPr txBox="1">
              <a:spLocks/>
            </p:cNvSpPr>
            <p:nvPr/>
          </p:nvSpPr>
          <p:spPr>
            <a:xfrm>
              <a:off x="4572000" y="1752600"/>
              <a:ext cx="3837213" cy="351472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Database Development and  Maintenance </a:t>
              </a:r>
              <a:r>
                <a:rPr lang="en-US" sz="1800" dirty="0"/>
                <a:t>(e.g., </a:t>
              </a:r>
              <a:r>
                <a:rPr lang="en-US" sz="1800" dirty="0" err="1"/>
                <a:t>REDCap</a:t>
              </a:r>
              <a:r>
                <a:rPr lang="en-US" sz="1800" dirty="0"/>
                <a:t>)</a:t>
              </a:r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Web-based Systems</a:t>
              </a:r>
              <a:r>
                <a:rPr lang="en-US" sz="1800" dirty="0"/>
                <a:t> </a:t>
              </a:r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Case Report Forms</a:t>
              </a:r>
              <a:endParaRPr lang="en-US" sz="1800" dirty="0"/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Data Entry and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</a:rPr>
                <a:t>Imaging</a:t>
              </a:r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Audits</a:t>
              </a:r>
              <a:r>
                <a:rPr lang="en-US" sz="1800" dirty="0"/>
                <a:t> </a:t>
              </a:r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Creation of Analytic Datasets</a:t>
              </a:r>
              <a:endParaRPr lang="en-US" sz="1800" dirty="0"/>
            </a:p>
            <a:p>
              <a:pPr marL="319613" indent="-194660">
                <a:spcBef>
                  <a:spcPts val="437"/>
                </a:spcBef>
                <a:spcAft>
                  <a:spcPts val="437"/>
                </a:spcAft>
                <a:buSzPct val="100000"/>
                <a:defRPr/>
              </a:pPr>
              <a:r>
                <a:rPr lang="en-US" sz="1800" b="1" dirty="0"/>
                <a:t>Regulatory Requirements</a:t>
              </a:r>
              <a:r>
                <a:rPr lang="en-US" sz="1800" dirty="0"/>
                <a:t> (e.g., FDA, Part 11)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6865" y="1276290"/>
              <a:ext cx="383721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Data Management Services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61843" y="5199186"/>
            <a:ext cx="472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BDMC is located on the CHOP campus at: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Roberts Building, 9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Floor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267-426-7201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http://www.research.chop.edu/cores/bdmc</a:t>
            </a:r>
          </a:p>
        </p:txBody>
      </p:sp>
    </p:spTree>
    <p:extLst>
      <p:ext uri="{BB962C8B-B14F-4D97-AF65-F5344CB8AC3E}">
        <p14:creationId xmlns:p14="http://schemas.microsoft.com/office/powerpoint/2010/main" val="49108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2143" y="287448"/>
            <a:ext cx="8126049" cy="10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E9C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cap="none" dirty="0"/>
              <a:t>Additional Data Analytics Resources</a:t>
            </a:r>
            <a:endParaRPr lang="en-US" sz="3200" i="1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1062" y="1557796"/>
            <a:ext cx="8287130" cy="4455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Faculty Biostatistics 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Abbas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Jawad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PhD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Justine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Shults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PhD- </a:t>
            </a:r>
            <a:r>
              <a:rPr lang="en-US" sz="26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shults@email.chop.edu</a:t>
            </a:r>
            <a:endParaRPr lang="en-US" sz="2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Rui Xiao, PhD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endParaRPr lang="en-US" sz="2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Healthcare Analytics Unit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0A6D0"/>
              </a:buClr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Heather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Griffis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PhD-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griffish@email.chop.edu</a:t>
            </a:r>
            <a:endParaRPr lang="en-US" sz="26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659" y="5815327"/>
            <a:ext cx="9012341" cy="10426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>
                <a:solidFill>
                  <a:srgbClr val="FFFFFE"/>
                </a:solidFill>
              </a:rPr>
              <a:t>13</a:t>
            </a:fld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383" y="454185"/>
            <a:ext cx="7761206" cy="9423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rgbClr val="3E9C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/>
              <a:t>Research information services (RIS)</a:t>
            </a:r>
          </a:p>
          <a:p>
            <a:pPr algn="ctr"/>
            <a:r>
              <a:rPr lang="en-US" sz="2400" i="1" dirty="0"/>
              <a:t>Web page for requests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9" y="1893574"/>
            <a:ext cx="8920061" cy="4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8" y="796776"/>
            <a:ext cx="847452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spcAft>
                <a:spcPts val="600"/>
              </a:spcAft>
              <a:buClr>
                <a:srgbClr val="079EE9"/>
              </a:buClr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One-on-one meetings to welcome new CHOP faculty</a:t>
            </a:r>
            <a:endParaRPr lang="en-US" sz="10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spcAft>
                <a:spcPts val="6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Provide names and describe roles of people who can help with academic career aside from your assigned Mentor and your Chair/Chief </a:t>
            </a:r>
          </a:p>
          <a:p>
            <a:pPr marL="742950" lvl="1" indent="-285750">
              <a:spcAft>
                <a:spcPts val="6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Outline departmental specific Faculty Development programs</a:t>
            </a:r>
          </a:p>
          <a:p>
            <a:pPr marL="742950" lvl="1" indent="-285750">
              <a:spcAft>
                <a:spcPts val="6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Website management</a:t>
            </a:r>
          </a:p>
          <a:p>
            <a:pPr marL="1200150" lvl="2" indent="-285750">
              <a:spcAft>
                <a:spcPts val="600"/>
              </a:spcAft>
              <a:buClr>
                <a:srgbClr val="079EE9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Samples of successful CHOP grants (K-, R-, P- and U-type funding) and templated language for Resources</a:t>
            </a:r>
          </a:p>
          <a:p>
            <a:pPr marL="1200150" lvl="2" indent="-285750">
              <a:spcAft>
                <a:spcPts val="600"/>
              </a:spcAft>
              <a:buClr>
                <a:srgbClr val="079EE9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Guidance on setting up a lab or clinical research group</a:t>
            </a:r>
          </a:p>
          <a:p>
            <a:pPr marL="1200150" lvl="2" indent="-285750">
              <a:spcAft>
                <a:spcPts val="600"/>
              </a:spcAft>
              <a:buClr>
                <a:srgbClr val="079EE9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Internal (CHOP/Penn) and external (AAMC, Harvard) professional development sessions</a:t>
            </a:r>
          </a:p>
          <a:p>
            <a:pPr marL="628650" lvl="1" indent="-171450">
              <a:spcAft>
                <a:spcPts val="6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Faculty development sessions with internal and external speakers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671"/>
            <a:ext cx="933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E9CC9"/>
                </a:solidFill>
                <a:latin typeface="+mj-lt"/>
                <a:ea typeface="Arial" charset="0"/>
                <a:cs typeface="Arial" charset="0"/>
              </a:rPr>
              <a:t>CHOP Office of Faculty Development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47066" y="5163254"/>
            <a:ext cx="3603650" cy="1694746"/>
            <a:chOff x="4047066" y="5163254"/>
            <a:chExt cx="3603650" cy="1694746"/>
          </a:xfrm>
        </p:grpSpPr>
        <p:pic>
          <p:nvPicPr>
            <p:cNvPr id="6" name="Picture 6" descr="Edit 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091" y="5163254"/>
              <a:ext cx="1630625" cy="16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047066" y="6211669"/>
              <a:ext cx="22182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Mary Blitzer Field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Assistant Director 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117545"/>
            <a:ext cx="7447722" cy="65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762" y="205749"/>
            <a:ext cx="7109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E9CC9"/>
                </a:solidFill>
                <a:latin typeface="+mj-lt"/>
              </a:rPr>
              <a:t>Grant Review Groups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052" y="1060126"/>
            <a:ext cx="8322096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20000"/>
              </a:lnSpc>
              <a:buClr>
                <a:srgbClr val="20A6D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Pediatrics K and R Advisory Committees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Review of basic and clinical proposals for K and R applications to NIH </a:t>
            </a:r>
          </a:p>
          <a:p>
            <a:pPr marL="171450" indent="-171450">
              <a:lnSpc>
                <a:spcPct val="120000"/>
              </a:lnSpc>
              <a:buClr>
                <a:srgbClr val="20A6D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Neuroscience Grants Club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Reviews </a:t>
            </a:r>
            <a:r>
              <a:rPr lang="en-US" b="1" dirty="0" err="1">
                <a:solidFill>
                  <a:srgbClr val="000000"/>
                </a:solidFill>
                <a:latin typeface="+mj-lt"/>
              </a:rPr>
              <a:t>Rs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, Ks, Fs, and private foundation grants; clinical and basic research in neuroscience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Attendees include senior faculty, junior faculty, fellows, and post-doctoral fellows</a:t>
            </a:r>
          </a:p>
          <a:p>
            <a:pPr marL="171450" lvl="0" indent="-171450">
              <a:lnSpc>
                <a:spcPct val="120000"/>
              </a:lnSpc>
              <a:buClr>
                <a:srgbClr val="20A6D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Cell Pathology Grants Club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Reviews basic research grants at concept stage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Attendees include senior and junior faculty from Pathology</a:t>
            </a:r>
          </a:p>
          <a:p>
            <a:pPr marL="171450" indent="-171450">
              <a:lnSpc>
                <a:spcPct val="120000"/>
              </a:lnSpc>
              <a:buClr>
                <a:srgbClr val="20A6D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Grant Proposal Success Groups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(Self- Assembled: Current Group focused on Immunology for NIH, foundation and internal grants for early stage investigators or basic science K awards)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Learning and networking opportunity for investigators across campus</a:t>
            </a:r>
          </a:p>
          <a:p>
            <a:pPr marL="628650" lvl="1" indent="-171450">
              <a:lnSpc>
                <a:spcPct val="12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Attendees include senior faculty</a:t>
            </a:r>
          </a:p>
          <a:p>
            <a:pPr marL="171450" indent="-171450">
              <a:lnSpc>
                <a:spcPct val="120000"/>
              </a:lnSpc>
              <a:buClr>
                <a:srgbClr val="20A6D0"/>
              </a:buClr>
              <a:buFont typeface="Arial" charset="0"/>
              <a:buChar char="•"/>
            </a:pP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27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3583" y="219164"/>
            <a:ext cx="840150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rgbClr val="20A6D0"/>
                </a:solidFill>
                <a:latin typeface="+mj-lt"/>
              </a:rPr>
              <a:t>Office of Postdoctoral Affairs</a:t>
            </a:r>
          </a:p>
          <a:p>
            <a:pPr>
              <a:spcBef>
                <a:spcPts val="600"/>
              </a:spcBef>
            </a:pPr>
            <a:endParaRPr lang="en-US" sz="1100" b="1" cap="all" dirty="0">
              <a:solidFill>
                <a:srgbClr val="20A6D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en-US" sz="1100" b="1" cap="all" dirty="0">
              <a:solidFill>
                <a:srgbClr val="20A6D0"/>
              </a:solidFill>
              <a:latin typeface="+mj-lt"/>
            </a:endParaRPr>
          </a:p>
          <a:p>
            <a:pPr marL="214313" indent="-214313">
              <a:spcAft>
                <a:spcPts val="600"/>
              </a:spcAft>
              <a:buClr>
                <a:srgbClr val="079EE9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Provide opportunities for research trainees to participate in career and professional development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programming</a:t>
            </a:r>
          </a:p>
          <a:p>
            <a:pPr marL="214313" indent="-214313">
              <a:spcAft>
                <a:spcPts val="600"/>
              </a:spcAft>
              <a:buClr>
                <a:srgbClr val="079EE9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Consider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2800" b="1" u="sng" dirty="0">
                <a:solidFill>
                  <a:srgbClr val="000000"/>
                </a:solidFill>
                <a:latin typeface="+mj-lt"/>
                <a:hlinkClick r:id="rId2"/>
              </a:rPr>
              <a:t>Diversity Fellowship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for postdocs</a:t>
            </a:r>
          </a:p>
          <a:p>
            <a:pPr marL="214313" indent="-214313">
              <a:spcAft>
                <a:spcPts val="600"/>
              </a:spcAft>
              <a:buClr>
                <a:srgbClr val="079EE9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Support trainees in pursuing external funding</a:t>
            </a:r>
          </a:p>
          <a:p>
            <a:pPr marL="671513" lvl="1" indent="-214313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Visit the CHOP 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3"/>
              </a:rPr>
              <a:t>Trainee Portal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to find out more about our services and programs</a:t>
            </a:r>
            <a:endParaRPr lang="en-US" sz="2400" b="1" i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 descr="Williams_glass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17" y="5255791"/>
            <a:ext cx="2136278" cy="160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76483" y="5337158"/>
            <a:ext cx="238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Wendy Reed Williams, PhD 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207735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6286" y="245515"/>
            <a:ext cx="7759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0A6D0"/>
                </a:solidFill>
                <a:latin typeface="+mj-lt"/>
              </a:rPr>
              <a:t>Responsible Research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246" y="3352327"/>
            <a:ext cx="57764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Use the 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2"/>
              </a:rPr>
              <a:t>Training Wizard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to determine training requirements or contact us, </a:t>
            </a:r>
            <a:r>
              <a:rPr lang="en-US" sz="2400" b="1" dirty="0">
                <a:solidFill>
                  <a:srgbClr val="000000"/>
                </a:solidFill>
                <a:latin typeface="+mj-lt"/>
                <a:hlinkClick r:id="rId3"/>
              </a:rPr>
              <a:t>researchtraining@email.chop.edu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or 6-2835  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 descr="Williams_glass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46" y="4174674"/>
            <a:ext cx="2136278" cy="160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76483" y="5337158"/>
            <a:ext cx="238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Wendy Reed Williams, PhD 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Director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004" y="1256993"/>
            <a:ext cx="741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+mj-lt"/>
              </a:rPr>
              <a:t>Deliver training programs and events that improve compliance with federal 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regulations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endParaRPr lang="en-US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20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 flipV="1">
            <a:off x="4440288" y="962055"/>
            <a:ext cx="0" cy="551746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402188" y="4191000"/>
            <a:ext cx="76200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02188" y="3124200"/>
            <a:ext cx="76200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4053154" y="580530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High School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091466" y="4671535"/>
            <a:ext cx="96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Undergrad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140133" y="3556068"/>
            <a:ext cx="866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Graduate</a:t>
            </a:r>
          </a:p>
        </p:txBody>
      </p:sp>
      <p:sp>
        <p:nvSpPr>
          <p:cNvPr id="8" name="Oval 7"/>
          <p:cNvSpPr/>
          <p:nvPr/>
        </p:nvSpPr>
        <p:spPr>
          <a:xfrm>
            <a:off x="4402188" y="5334000"/>
            <a:ext cx="76200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3844443" y="2022958"/>
            <a:ext cx="16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Postdoc/</a:t>
            </a:r>
          </a:p>
          <a:p>
            <a:r>
              <a:rPr lang="en-US" sz="1400" dirty="0">
                <a:latin typeface="Calibri" pitchFamily="34" charset="0"/>
              </a:rPr>
              <a:t>Physician Fellowship</a:t>
            </a:r>
          </a:p>
        </p:txBody>
      </p:sp>
      <p:sp>
        <p:nvSpPr>
          <p:cNvPr id="10" name="Oval 9"/>
          <p:cNvSpPr/>
          <p:nvPr/>
        </p:nvSpPr>
        <p:spPr>
          <a:xfrm>
            <a:off x="4402188" y="1369219"/>
            <a:ext cx="76200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2144" y="863141"/>
            <a:ext cx="8446333" cy="432259"/>
            <a:chOff x="542144" y="863141"/>
            <a:chExt cx="8446333" cy="432259"/>
          </a:xfrm>
        </p:grpSpPr>
        <p:sp>
          <p:nvSpPr>
            <p:cNvPr id="12" name="Rounded Rectangle 11"/>
            <p:cNvSpPr/>
            <p:nvPr/>
          </p:nvSpPr>
          <p:spPr>
            <a:xfrm>
              <a:off x="542144" y="863141"/>
              <a:ext cx="3581400" cy="4322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89892" y="863141"/>
              <a:ext cx="4198585" cy="4322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089" y="901122"/>
              <a:ext cx="3227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     ACADEMIC PROGRAMMING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8484" y="901122"/>
              <a:ext cx="3698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      TRAINING AND ADMINISTRATION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1" y="2819400"/>
            <a:ext cx="4419599" cy="3660124"/>
            <a:chOff x="4800601" y="2819400"/>
            <a:chExt cx="4419599" cy="366012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00601" y="6477000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64876" y="4780002"/>
              <a:ext cx="172239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latin typeface="Calibri" pitchFamily="34" charset="0"/>
                </a:rPr>
                <a:t>Internship Program</a:t>
              </a:r>
            </a:p>
            <a:p>
              <a:pPr algn="ctr"/>
              <a:r>
                <a:rPr lang="en-US" sz="1500" b="1" dirty="0">
                  <a:latin typeface="Calibri" pitchFamily="34" charset="0"/>
                </a:rPr>
                <a:t>Administration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3421" y="4175849"/>
              <a:ext cx="224677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CRISSP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Science Leadership 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Academy (SLA)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Community College of 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Philadelphia (CCP)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Informal Internships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Emerging Partnerships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Science Carnival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889184" y="2819400"/>
              <a:ext cx="0" cy="251459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31988" y="5333998"/>
              <a:ext cx="1867904" cy="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29200" y="4267200"/>
              <a:ext cx="2788" cy="221232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03388" y="4267200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00601" y="1295400"/>
            <a:ext cx="4283675" cy="2819400"/>
            <a:chOff x="4800601" y="1295400"/>
            <a:chExt cx="4283675" cy="2819400"/>
          </a:xfrm>
        </p:grpSpPr>
        <p:cxnSp>
          <p:nvCxnSpPr>
            <p:cNvPr id="25" name="Straight Connector 24"/>
            <p:cNvCxnSpPr>
              <a:stCxn id="13" idx="2"/>
            </p:cNvCxnSpPr>
            <p:nvPr/>
          </p:nvCxnSpPr>
          <p:spPr>
            <a:xfrm flipH="1">
              <a:off x="6889184" y="1295400"/>
              <a:ext cx="1" cy="1524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29200" y="2819400"/>
              <a:ext cx="185998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9021" y="1676400"/>
              <a:ext cx="0" cy="24384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00601" y="4114800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63608" y="2265402"/>
              <a:ext cx="171399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latin typeface="Calibri" pitchFamily="34" charset="0"/>
                </a:rPr>
                <a:t>Research Training/</a:t>
              </a:r>
            </a:p>
            <a:p>
              <a:pPr algn="ctr"/>
              <a:r>
                <a:rPr lang="en-US" sz="1500" b="1" dirty="0">
                  <a:latin typeface="Calibri" pitchFamily="34" charset="0"/>
                </a:rPr>
                <a:t>Event Coordination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019021" y="1406883"/>
              <a:ext cx="0" cy="351554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34200" y="1487775"/>
              <a:ext cx="2150076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Required Research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Training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Responsible Conduct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of Research</a:t>
              </a:r>
            </a:p>
            <a:p>
              <a:pPr marL="285750" indent="-285750">
                <a:buFont typeface="Arial" pitchFamily="34" charset="0"/>
                <a:buChar char="•"/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Instructional Design/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Module Development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Poster Day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Scientific Symposium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Other Events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00" y="2819400"/>
            <a:ext cx="4239164" cy="3660124"/>
            <a:chOff x="76200" y="2819400"/>
            <a:chExt cx="4239164" cy="3660124"/>
          </a:xfrm>
        </p:grpSpPr>
        <p:sp>
          <p:nvSpPr>
            <p:cNvPr id="33" name="TextBox 32"/>
            <p:cNvSpPr txBox="1"/>
            <p:nvPr/>
          </p:nvSpPr>
          <p:spPr>
            <a:xfrm>
              <a:off x="2202392" y="4780002"/>
              <a:ext cx="18362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latin typeface="Calibri" pitchFamily="34" charset="0"/>
                </a:rPr>
                <a:t>Outreach and Career</a:t>
              </a:r>
            </a:p>
            <a:p>
              <a:pPr algn="ctr"/>
              <a:r>
                <a:rPr lang="en-US" sz="1500" b="1" dirty="0">
                  <a:latin typeface="Calibri" pitchFamily="34" charset="0"/>
                </a:rPr>
                <a:t>Development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0" y="4419600"/>
              <a:ext cx="202084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Career Discussions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Individual </a:t>
              </a:r>
            </a:p>
            <a:p>
              <a:pPr>
                <a:tabLst>
                  <a:tab pos="290513" algn="l"/>
                </a:tabLst>
              </a:pPr>
              <a:r>
                <a:rPr lang="en-US" sz="1500" i="1" dirty="0">
                  <a:latin typeface="Calibri" pitchFamily="34" charset="0"/>
                </a:rPr>
                <a:t>	Development Plans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Diversity Outreach </a:t>
              </a:r>
            </a:p>
            <a:p>
              <a:r>
                <a:rPr lang="en-US" sz="1500" i="1" dirty="0">
                  <a:latin typeface="Calibri" pitchFamily="34" charset="0"/>
                </a:rPr>
                <a:t>       and Support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SACNAS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sz="1500" i="1" dirty="0">
                  <a:latin typeface="Calibri" pitchFamily="34" charset="0"/>
                </a:rPr>
                <a:t>ABRCMS</a:t>
              </a:r>
            </a:p>
            <a:p>
              <a:pPr>
                <a:tabLst>
                  <a:tab pos="290513" algn="l"/>
                </a:tabLst>
              </a:pPr>
              <a:endParaRPr lang="en-US" sz="1500" i="1" dirty="0">
                <a:latin typeface="Calibr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215000" y="2819400"/>
              <a:ext cx="6" cy="25146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02392" y="5334000"/>
              <a:ext cx="188437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80492" y="4267200"/>
              <a:ext cx="6272" cy="220700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086764" y="4267200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80164" y="6479524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6200" y="1295400"/>
            <a:ext cx="4239492" cy="2819400"/>
            <a:chOff x="76200" y="1295400"/>
            <a:chExt cx="4239492" cy="28194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087092" y="1453998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76200" y="1295400"/>
              <a:ext cx="4232564" cy="2819400"/>
              <a:chOff x="76200" y="1295400"/>
              <a:chExt cx="4232564" cy="281940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6200" y="1407110"/>
                <a:ext cx="2389504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500" i="1" dirty="0">
                    <a:latin typeface="Calibri" pitchFamily="34" charset="0"/>
                  </a:rPr>
                  <a:t>Specialized </a:t>
                </a:r>
              </a:p>
              <a:p>
                <a:pPr marL="284163" lvl="1">
                  <a:tabLst>
                    <a:tab pos="284163" algn="l"/>
                  </a:tabLst>
                </a:pPr>
                <a:r>
                  <a:rPr lang="en-US" sz="1500" i="1" dirty="0">
                    <a:latin typeface="Calibri" pitchFamily="34" charset="0"/>
                  </a:rPr>
                  <a:t>Administrative </a:t>
                </a:r>
              </a:p>
              <a:p>
                <a:pPr marL="284163" lvl="1">
                  <a:tabLst>
                    <a:tab pos="284163" algn="l"/>
                  </a:tabLst>
                </a:pPr>
                <a:r>
                  <a:rPr lang="en-US" sz="1500" i="1" dirty="0">
                    <a:latin typeface="Calibri" pitchFamily="34" charset="0"/>
                  </a:rPr>
                  <a:t>Support for Postdocs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500" i="1" dirty="0">
                    <a:latin typeface="Calibri" pitchFamily="34" charset="0"/>
                  </a:rPr>
                  <a:t>Stipend/Experience Review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500" i="1" dirty="0">
                    <a:latin typeface="Calibri" pitchFamily="34" charset="0"/>
                  </a:rPr>
                  <a:t>Career/Professional</a:t>
                </a:r>
              </a:p>
              <a:p>
                <a:pPr>
                  <a:tabLst>
                    <a:tab pos="284163" algn="l"/>
                  </a:tabLst>
                </a:pPr>
                <a:r>
                  <a:rPr lang="en-US" sz="1500" i="1" dirty="0">
                    <a:latin typeface="Calibri" pitchFamily="34" charset="0"/>
                  </a:rPr>
                  <a:t>	</a:t>
                </a:r>
                <a:r>
                  <a:rPr lang="en-US" sz="1500" i="1" dirty="0" err="1">
                    <a:latin typeface="Calibri" pitchFamily="34" charset="0"/>
                  </a:rPr>
                  <a:t>Dev’t</a:t>
                </a:r>
                <a:r>
                  <a:rPr lang="en-US" sz="1500" i="1" dirty="0">
                    <a:latin typeface="Calibri" pitchFamily="34" charset="0"/>
                  </a:rPr>
                  <a:t> Programs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500" i="1" dirty="0">
                    <a:latin typeface="Calibri" pitchFamily="34" charset="0"/>
                  </a:rPr>
                  <a:t>Administration of Research Trainee </a:t>
                </a:r>
              </a:p>
              <a:p>
                <a:pPr>
                  <a:tabLst>
                    <a:tab pos="284163" algn="l"/>
                  </a:tabLst>
                </a:pPr>
                <a:r>
                  <a:rPr lang="en-US" sz="1500" i="1" dirty="0">
                    <a:latin typeface="Calibri" pitchFamily="34" charset="0"/>
                  </a:rPr>
                  <a:t>	Advisory Committee</a:t>
                </a:r>
              </a:p>
              <a:p>
                <a:pPr marL="285750" indent="-285750">
                  <a:buFont typeface="Arial"/>
                  <a:buChar char="•"/>
                  <a:tabLst>
                    <a:tab pos="284163" algn="l"/>
                  </a:tabLst>
                </a:pPr>
                <a:r>
                  <a:rPr lang="en-US" sz="1500" i="1" dirty="0">
                    <a:latin typeface="Calibri" pitchFamily="34" charset="0"/>
                  </a:rPr>
                  <a:t>Trainee Diversity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2215000" y="1295400"/>
                <a:ext cx="0" cy="1524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209800" y="2819400"/>
                <a:ext cx="1870692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080164" y="1447800"/>
                <a:ext cx="328" cy="266700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080164" y="4114800"/>
                <a:ext cx="22860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465704" y="2265402"/>
                <a:ext cx="130958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b="1" dirty="0">
                    <a:latin typeface="Calibri" pitchFamily="34" charset="0"/>
                  </a:rPr>
                  <a:t>Programmatic</a:t>
                </a:r>
              </a:p>
              <a:p>
                <a:pPr algn="ctr"/>
                <a:r>
                  <a:rPr lang="en-US" sz="1500" b="1" dirty="0">
                    <a:latin typeface="Calibri" pitchFamily="34" charset="0"/>
                  </a:rPr>
                  <a:t>Support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48658" y="76200"/>
            <a:ext cx="2906630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 of Postdoctoral </a:t>
            </a:r>
          </a:p>
          <a:p>
            <a:pPr algn="ctr"/>
            <a:r>
              <a:rPr lang="en-US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Affairs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26404" y="76200"/>
            <a:ext cx="3946978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Office of Responsible Research</a:t>
            </a:r>
          </a:p>
          <a:p>
            <a:pPr algn="ctr"/>
            <a:r>
              <a:rPr lang="en-US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085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Themes to Prioritize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0" y="2075212"/>
            <a:ext cx="8349461" cy="32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2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72534" y="19788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Scientific Communities at CHOP 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Centers of Emphasis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876996"/>
            <a:ext cx="40894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Applied Genomics</a:t>
            </a:r>
          </a:p>
          <a:p>
            <a:r>
              <a:rPr lang="en-US" altLang="en-US" b="1" dirty="0"/>
              <a:t>Cellular and Molecular Therapeutics</a:t>
            </a:r>
          </a:p>
          <a:p>
            <a:r>
              <a:rPr lang="en-US" altLang="en-US" b="1" dirty="0"/>
              <a:t>Childhood Cancer Research</a:t>
            </a:r>
          </a:p>
          <a:p>
            <a:r>
              <a:rPr lang="en-US" altLang="en-US" b="1" dirty="0"/>
              <a:t>Mitochondrial and </a:t>
            </a:r>
            <a:r>
              <a:rPr lang="en-US" altLang="en-US" b="1" dirty="0" err="1"/>
              <a:t>Epigenomic</a:t>
            </a:r>
            <a:r>
              <a:rPr lang="en-US" altLang="en-US" b="1" dirty="0"/>
              <a:t> Medicine</a:t>
            </a:r>
          </a:p>
          <a:p>
            <a:r>
              <a:rPr lang="en-US" altLang="en-US" b="1" dirty="0" smtClean="0"/>
              <a:t>Cellular and Molecular Therapeutics</a:t>
            </a:r>
            <a:endParaRPr lang="en-US" altLang="en-US" b="1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b="1" dirty="0"/>
          </a:p>
          <a:p>
            <a:pPr lvl="1"/>
            <a:endParaRPr lang="en-US" altLang="en-US" b="1" dirty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373220" y="1876996"/>
            <a:ext cx="4721578" cy="413173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Autism Research</a:t>
            </a:r>
          </a:p>
          <a:p>
            <a:r>
              <a:rPr lang="en-US" altLang="en-US" b="1" dirty="0"/>
              <a:t>Injury Research &amp; Prevention</a:t>
            </a:r>
          </a:p>
          <a:p>
            <a:r>
              <a:rPr lang="en-US" altLang="en-US" b="1" dirty="0"/>
              <a:t>Pediatric Clinical Effectiveness</a:t>
            </a:r>
          </a:p>
          <a:p>
            <a:r>
              <a:rPr lang="en-US" altLang="en-US" b="1" dirty="0" err="1" smtClean="0"/>
              <a:t>PolicyLab</a:t>
            </a:r>
            <a:endParaRPr lang="en-US" altLang="en-US" b="1" dirty="0" smtClean="0"/>
          </a:p>
          <a:p>
            <a:r>
              <a:rPr lang="en-US" altLang="en-US" b="1" dirty="0" smtClean="0"/>
              <a:t>Microbiome</a:t>
            </a:r>
          </a:p>
          <a:p>
            <a:r>
              <a:rPr lang="en-US" altLang="en-US" b="1" dirty="0" smtClean="0"/>
              <a:t>DBHI Biomedical &amp; Health Informatics</a:t>
            </a:r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86129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6438" y="218182"/>
            <a:ext cx="8805528" cy="1325563"/>
          </a:xfrm>
        </p:spPr>
        <p:txBody>
          <a:bodyPr anchor="ctr">
            <a:noAutofit/>
          </a:bodyPr>
          <a:lstStyle/>
          <a:p>
            <a:pPr defTabSz="406405"/>
            <a:r>
              <a:rPr lang="en-US" altLang="en-US" b="1" cap="none" dirty="0">
                <a:solidFill>
                  <a:srgbClr val="20A6D0"/>
                </a:solidFill>
              </a:rPr>
              <a:t>Scientific Communities at CHOP </a:t>
            </a:r>
            <a:br>
              <a:rPr lang="en-US" altLang="en-US" b="1" cap="none" dirty="0">
                <a:solidFill>
                  <a:srgbClr val="20A6D0"/>
                </a:solidFill>
              </a:rPr>
            </a:br>
            <a:r>
              <a:rPr lang="en-US" altLang="en-US" sz="2800" b="1" cap="none" dirty="0">
                <a:solidFill>
                  <a:srgbClr val="20A6D0"/>
                </a:solidFill>
              </a:rPr>
              <a:t>Research Affinity Groups (RAGs)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820" y="1852104"/>
            <a:ext cx="4400654" cy="452596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 smtClean="0">
                <a:ea typeface="ＭＳ Ｐゴシック" charset="0"/>
              </a:rPr>
              <a:t>Professional Society of Clinical Research</a:t>
            </a:r>
            <a:endParaRPr lang="en-US" sz="2000" b="1" dirty="0">
              <a:ea typeface="ＭＳ Ｐゴシック" charset="0"/>
            </a:endParaRP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Clinical Trials Research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DNA-Protein Interaction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Fetal Biology and Therapy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Genes, Genomics and Pediatric Disease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Global Health Research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Health and Behavior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 err="1">
                <a:ea typeface="ＭＳ Ｐゴシック" charset="0"/>
              </a:rPr>
              <a:t>METAChop</a:t>
            </a:r>
            <a:r>
              <a:rPr lang="en-US" sz="2133" b="1" dirty="0">
                <a:ea typeface="ＭＳ Ｐゴシック" charset="0"/>
              </a:rPr>
              <a:t> (Math, Engineering and Technology)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en-US" sz="2133" b="1" dirty="0">
              <a:ea typeface="ＭＳ Ｐゴシック" charset="0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820616"/>
            <a:ext cx="4312631" cy="452596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Metabolism, Nutrition, and Physical Development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Mitochondria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 err="1">
                <a:ea typeface="ＭＳ Ｐゴシック" charset="0"/>
              </a:rPr>
              <a:t>mHealth</a:t>
            </a:r>
            <a:r>
              <a:rPr lang="en-US" sz="2133" b="1" dirty="0">
                <a:ea typeface="ＭＳ Ｐゴシック" charset="0"/>
              </a:rPr>
              <a:t> Research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Neuroscience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Normal and Malignant Hematopoiesis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Proteins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Protective Immunity and Immunopathology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US" sz="2133" b="1" dirty="0">
                <a:ea typeface="ＭＳ Ｐゴシック" charset="0"/>
              </a:rPr>
              <a:t>Qualitative Research Methods</a:t>
            </a:r>
          </a:p>
          <a:p>
            <a:pPr>
              <a:lnSpc>
                <a:spcPct val="1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896085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19" y="0"/>
            <a:ext cx="4468468" cy="59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yan Wolf (corp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7902" b="28916"/>
          <a:stretch/>
        </p:blipFill>
        <p:spPr>
          <a:xfrm>
            <a:off x="280526" y="1230557"/>
            <a:ext cx="2460149" cy="2476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9641" y="5796619"/>
            <a:ext cx="162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    </a:t>
            </a:r>
            <a:r>
              <a:rPr lang="en-US" sz="1400" dirty="0" smtClean="0">
                <a:solidFill>
                  <a:srgbClr val="800000"/>
                </a:solidFill>
                <a:latin typeface="Calibri"/>
                <a:cs typeface="Calibri"/>
              </a:rPr>
              <a:t> Michelle Lewis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  <a:latin typeface="Calibri"/>
                <a:cs typeface="Calibri"/>
              </a:rPr>
              <a:t>Vice </a:t>
            </a:r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President of </a:t>
            </a:r>
            <a:r>
              <a:rPr lang="en-US" sz="1400" b="1" dirty="0">
                <a:solidFill>
                  <a:srgbClr val="800000"/>
                </a:solidFill>
                <a:latin typeface="Calibri"/>
                <a:cs typeface="Calibri"/>
              </a:rPr>
              <a:t>Research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2270" y="2865368"/>
            <a:ext cx="269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00000"/>
                </a:solidFill>
                <a:latin typeface="Calibri"/>
                <a:cs typeface="Calibri"/>
              </a:rPr>
              <a:t>    </a:t>
            </a:r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Richard </a:t>
            </a:r>
            <a:r>
              <a:rPr lang="en-US" sz="1400" dirty="0" err="1">
                <a:solidFill>
                  <a:srgbClr val="800000"/>
                </a:solidFill>
                <a:latin typeface="Calibri"/>
                <a:cs typeface="Calibri"/>
              </a:rPr>
              <a:t>Aplenc</a:t>
            </a:r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, MD, PhD,  MSCE</a:t>
            </a:r>
          </a:p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srgbClr val="800000"/>
                </a:solidFill>
                <a:cs typeface="Calibri"/>
              </a:rPr>
              <a:t>Chief Clinical </a:t>
            </a:r>
            <a:r>
              <a:rPr lang="en-US" sz="1400" b="1" dirty="0">
                <a:solidFill>
                  <a:srgbClr val="800000"/>
                </a:solidFill>
                <a:latin typeface="Calibri"/>
                <a:cs typeface="Calibri"/>
              </a:rPr>
              <a:t>Research Officer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1745" y="2827089"/>
            <a:ext cx="2113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   Bev Davidson, PhD</a:t>
            </a:r>
          </a:p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Chief Scientific Strategy Officer</a:t>
            </a:r>
          </a:p>
          <a:p>
            <a:pPr algn="ctr"/>
            <a:r>
              <a:rPr lang="en-US" sz="1400" b="1" dirty="0">
                <a:solidFill>
                  <a:srgbClr val="800000"/>
                </a:solidFill>
                <a:latin typeface="Calibri"/>
                <a:cs typeface="Calibri"/>
              </a:rPr>
              <a:t>Fundamental Sciences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6880" y="1262524"/>
            <a:ext cx="197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alibri"/>
                <a:cs typeface="Calibri"/>
              </a:rPr>
              <a:t>Bryan Wolf, MD, PhD</a:t>
            </a:r>
          </a:p>
          <a:p>
            <a:r>
              <a:rPr lang="en-US" sz="1600" b="1" dirty="0">
                <a:solidFill>
                  <a:srgbClr val="800000"/>
                </a:solidFill>
                <a:latin typeface="Calibri"/>
                <a:cs typeface="Calibri"/>
              </a:rPr>
              <a:t>Chief Scientific Officer</a:t>
            </a:r>
          </a:p>
          <a:p>
            <a:r>
              <a:rPr lang="en-US" sz="1600" dirty="0">
                <a:solidFill>
                  <a:srgbClr val="800000"/>
                </a:solidFill>
                <a:latin typeface="Calibri"/>
                <a:cs typeface="Calibri"/>
              </a:rPr>
              <a:t>Executive Vice President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2520" y="182030"/>
            <a:ext cx="712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859C"/>
                </a:solidFill>
                <a:latin typeface="+mj-lt"/>
                <a:cs typeface="Tahoma"/>
              </a:rPr>
              <a:t>Research Institute Leadership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65" y="1163166"/>
            <a:ext cx="1876954" cy="16973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9482" y="5796015"/>
            <a:ext cx="195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   Matthew Hodgson</a:t>
            </a:r>
          </a:p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Assistant Vice President</a:t>
            </a:r>
          </a:p>
          <a:p>
            <a:pPr algn="ctr"/>
            <a:r>
              <a:rPr lang="en-US" sz="1400" b="1" dirty="0">
                <a:solidFill>
                  <a:srgbClr val="800000"/>
                </a:solidFill>
                <a:latin typeface="Calibri"/>
                <a:cs typeface="Calibri"/>
              </a:rPr>
              <a:t>Research Compliance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5791" y="5784071"/>
            <a:ext cx="1962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   Zev </a:t>
            </a:r>
            <a:r>
              <a:rPr lang="en-US" sz="1400" dirty="0" err="1">
                <a:solidFill>
                  <a:srgbClr val="800000"/>
                </a:solidFill>
                <a:latin typeface="Calibri"/>
                <a:cs typeface="Calibri"/>
              </a:rPr>
              <a:t>Sunleaf</a:t>
            </a:r>
            <a:endParaRPr lang="en-US" sz="1400" dirty="0">
              <a:solidFill>
                <a:srgbClr val="800000"/>
              </a:solidFill>
              <a:latin typeface="Calibri"/>
              <a:cs typeface="Calibri"/>
            </a:endParaRPr>
          </a:p>
          <a:p>
            <a:pPr algn="ctr"/>
            <a:r>
              <a:rPr lang="en-US" sz="1400" dirty="0">
                <a:solidFill>
                  <a:srgbClr val="800000"/>
                </a:solidFill>
                <a:latin typeface="Calibri"/>
                <a:cs typeface="Calibri"/>
              </a:rPr>
              <a:t>Vice President </a:t>
            </a:r>
          </a:p>
          <a:p>
            <a:pPr algn="ctr"/>
            <a:r>
              <a:rPr lang="en-US" sz="1400" b="1" dirty="0">
                <a:solidFill>
                  <a:srgbClr val="800000"/>
                </a:solidFill>
                <a:latin typeface="Calibri"/>
                <a:cs typeface="Calibri"/>
              </a:rPr>
              <a:t>Office of Tech Transfer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654" y="4066148"/>
            <a:ext cx="1757714" cy="1663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097" y="4066148"/>
            <a:ext cx="1680047" cy="1632977"/>
          </a:xfrm>
          <a:prstGeom prst="rect">
            <a:avLst/>
          </a:prstGeom>
        </p:spPr>
      </p:pic>
      <p:pic>
        <p:nvPicPr>
          <p:cNvPr id="5" name="Picture 4" descr="CHOP logo 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392848"/>
            <a:ext cx="1574800" cy="472440"/>
          </a:xfrm>
          <a:prstGeom prst="rect">
            <a:avLst/>
          </a:prstGeom>
        </p:spPr>
      </p:pic>
      <p:pic>
        <p:nvPicPr>
          <p:cNvPr id="14" name="Picture 13" descr="downloa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86" y="4073353"/>
            <a:ext cx="1710718" cy="1710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D6FD9-3313-485B-AD53-9155A6036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128724"/>
            <a:ext cx="1757714" cy="1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9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53590" y="79984"/>
            <a:ext cx="7792156" cy="960967"/>
          </a:xfrm>
        </p:spPr>
        <p:txBody>
          <a:bodyPr/>
          <a:lstStyle/>
          <a:p>
            <a:r>
              <a:rPr lang="en-US" altLang="en-US" dirty="0"/>
              <a:t>CHOP Research Institute Campus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6" t="32700" r="20512" b="4192"/>
          <a:stretch>
            <a:fillRect/>
          </a:stretch>
        </p:blipFill>
        <p:spPr bwMode="auto">
          <a:xfrm>
            <a:off x="1488138" y="1150817"/>
            <a:ext cx="6276622" cy="48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 descr="ChopII_Camera 01_evening view_005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16481" r="17191" b="14983"/>
          <a:stretch>
            <a:fillRect/>
          </a:stretch>
        </p:blipFill>
        <p:spPr bwMode="auto">
          <a:xfrm>
            <a:off x="6432671" y="3656950"/>
            <a:ext cx="94826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o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5" y="3656950"/>
            <a:ext cx="1286933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484383" y="5011617"/>
            <a:ext cx="2619022" cy="976489"/>
            <a:chOff x="3520289" y="5486400"/>
            <a:chExt cx="2947186" cy="1098870"/>
          </a:xfrm>
        </p:grpSpPr>
        <p:pic>
          <p:nvPicPr>
            <p:cNvPr id="20496" name="Picture 7" descr="colke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20" b="5801"/>
            <a:stretch>
              <a:fillRect/>
            </a:stretch>
          </p:blipFill>
          <p:spPr bwMode="auto">
            <a:xfrm>
              <a:off x="4457700" y="5486400"/>
              <a:ext cx="2009775" cy="10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 rot="-1525391">
              <a:off x="3520289" y="5539223"/>
              <a:ext cx="318169" cy="31955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600"/>
            </a:p>
          </p:txBody>
        </p:sp>
        <p:cxnSp>
          <p:nvCxnSpPr>
            <p:cNvPr id="20498" name="Straight Connector 19"/>
            <p:cNvCxnSpPr>
              <a:cxnSpLocks noChangeShapeType="1"/>
            </p:cNvCxnSpPr>
            <p:nvPr/>
          </p:nvCxnSpPr>
          <p:spPr bwMode="auto">
            <a:xfrm>
              <a:off x="3695700" y="5715000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217205" y="3724684"/>
            <a:ext cx="1349022" cy="1361723"/>
            <a:chOff x="2095500" y="4038600"/>
            <a:chExt cx="1518288" cy="1531181"/>
          </a:xfrm>
        </p:grpSpPr>
        <p:pic>
          <p:nvPicPr>
            <p:cNvPr id="20493" name="Picture 6" descr="Abrams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4038600"/>
              <a:ext cx="1157288" cy="153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15"/>
            <p:cNvCxnSpPr>
              <a:cxnSpLocks noChangeShapeType="1"/>
            </p:cNvCxnSpPr>
            <p:nvPr/>
          </p:nvCxnSpPr>
          <p:spPr bwMode="auto">
            <a:xfrm>
              <a:off x="3238500" y="5410200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5" name="Rectangle 22"/>
            <p:cNvSpPr>
              <a:spLocks noChangeArrowheads="1"/>
            </p:cNvSpPr>
            <p:nvPr/>
          </p:nvSpPr>
          <p:spPr bwMode="auto">
            <a:xfrm rot="-1525391">
              <a:off x="3381400" y="5218119"/>
              <a:ext cx="232388" cy="27596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600"/>
            </a:p>
          </p:txBody>
        </p:sp>
      </p:grpSp>
      <p:grpSp>
        <p:nvGrpSpPr>
          <p:cNvPr id="20489" name="Group 29"/>
          <p:cNvGrpSpPr>
            <a:grpSpLocks/>
          </p:cNvGrpSpPr>
          <p:nvPr/>
        </p:nvGrpSpPr>
        <p:grpSpPr bwMode="auto">
          <a:xfrm>
            <a:off x="5958541" y="3792416"/>
            <a:ext cx="474339" cy="270806"/>
            <a:chOff x="7429500" y="4114800"/>
            <a:chExt cx="533400" cy="304800"/>
          </a:xfrm>
        </p:grpSpPr>
        <p:sp>
          <p:nvSpPr>
            <p:cNvPr id="20491" name="Rectangle 26"/>
            <p:cNvSpPr>
              <a:spLocks noChangeArrowheads="1"/>
            </p:cNvSpPr>
            <p:nvPr/>
          </p:nvSpPr>
          <p:spPr bwMode="auto">
            <a:xfrm>
              <a:off x="7429500" y="4114800"/>
              <a:ext cx="228600" cy="3048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600"/>
            </a:p>
          </p:txBody>
        </p:sp>
        <p:cxnSp>
          <p:nvCxnSpPr>
            <p:cNvPr id="20492" name="Straight Connector 28"/>
            <p:cNvCxnSpPr>
              <a:cxnSpLocks noChangeShapeType="1"/>
              <a:stCxn id="20491" idx="3"/>
            </p:cNvCxnSpPr>
            <p:nvPr/>
          </p:nvCxnSpPr>
          <p:spPr bwMode="auto">
            <a:xfrm>
              <a:off x="7658100" y="42672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751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28 at 1.12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2532" b="3797"/>
          <a:stretch/>
        </p:blipFill>
        <p:spPr>
          <a:xfrm>
            <a:off x="598230" y="100237"/>
            <a:ext cx="8199415" cy="5808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238" y="340550"/>
            <a:ext cx="418620" cy="439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D6F6DD-875F-4D60-A3EA-66901F9D9E00}"/>
              </a:ext>
            </a:extLst>
          </p:cNvPr>
          <p:cNvSpPr/>
          <p:nvPr/>
        </p:nvSpPr>
        <p:spPr>
          <a:xfrm>
            <a:off x="659858" y="4956313"/>
            <a:ext cx="2317258" cy="880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858" y="3498574"/>
            <a:ext cx="2467655" cy="18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606" y="2964897"/>
            <a:ext cx="4432495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Prosper—educational programs &amp;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Clinical Trial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Recruitment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IND/IDE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Contact:  Michele Toms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2"/>
            <a:ext cx="9143999" cy="67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6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Funded by the NIH National Center for Advancing Translational Sciences (NCATS)</a:t>
            </a:r>
          </a:p>
          <a:p>
            <a:r>
              <a:rPr lang="en-US" sz="2800" b="1" dirty="0"/>
              <a:t>Supported by the CHOP Research Institute</a:t>
            </a:r>
          </a:p>
          <a:p>
            <a:r>
              <a:rPr lang="en-US" sz="2800" b="1" dirty="0"/>
              <a:t>Continuously funded as GCRC then CTSA since early 1960s</a:t>
            </a:r>
          </a:p>
          <a:p>
            <a:r>
              <a:rPr lang="en-US" sz="2800" b="1" dirty="0"/>
              <a:t>Mission: to provide the resources, environment, operations, and training to support and promote high-quality clinical and translational research by qualified investigators.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628E22-F7AF-4418-A90C-620AF524485C}"/>
              </a:ext>
            </a:extLst>
          </p:cNvPr>
          <p:cNvSpPr txBox="1"/>
          <p:nvPr/>
        </p:nvSpPr>
        <p:spPr>
          <a:xfrm>
            <a:off x="180715" y="519830"/>
            <a:ext cx="8805528" cy="447710"/>
          </a:xfrm>
          <a:prstGeom prst="rect">
            <a:avLst/>
          </a:prstGeom>
          <a:solidFill>
            <a:schemeClr val="bg1"/>
          </a:solidFill>
        </p:spPr>
        <p:txBody>
          <a:bodyPr wrap="square" lIns="16660" tIns="8330" rIns="16660" bIns="8330" rtlCol="0">
            <a:spAutoFit/>
          </a:bodyPr>
          <a:lstStyle/>
          <a:p>
            <a:pPr algn="ctr"/>
            <a:r>
              <a:rPr lang="en-US" sz="2800" b="1" dirty="0">
                <a:solidFill>
                  <a:srgbClr val="20A6D0"/>
                </a:solidFill>
                <a:latin typeface="Arial"/>
                <a:cs typeface="Arial"/>
              </a:rPr>
              <a:t>CHOP Center for Human </a:t>
            </a:r>
            <a:r>
              <a:rPr lang="en-US" sz="2800" b="1" dirty="0" err="1">
                <a:solidFill>
                  <a:srgbClr val="20A6D0"/>
                </a:solidFill>
                <a:latin typeface="Arial"/>
                <a:cs typeface="Arial"/>
              </a:rPr>
              <a:t>Phenomic</a:t>
            </a:r>
            <a:r>
              <a:rPr lang="en-US" sz="2800" b="1" dirty="0">
                <a:solidFill>
                  <a:srgbClr val="20A6D0"/>
                </a:solidFill>
                <a:latin typeface="Arial"/>
                <a:cs typeface="Arial"/>
              </a:rPr>
              <a:t> Science </a:t>
            </a:r>
            <a:r>
              <a:rPr lang="en-US" sz="2400" b="1" dirty="0">
                <a:solidFill>
                  <a:srgbClr val="20A6D0"/>
                </a:solidFill>
                <a:latin typeface="Arial"/>
                <a:cs typeface="Arial"/>
              </a:rPr>
              <a:t>(CHPS)     </a:t>
            </a:r>
          </a:p>
        </p:txBody>
      </p:sp>
    </p:spTree>
    <p:extLst>
      <p:ext uri="{BB962C8B-B14F-4D97-AF65-F5344CB8AC3E}">
        <p14:creationId xmlns:p14="http://schemas.microsoft.com/office/powerpoint/2010/main" val="426449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E3851B-FCB7-4008-B72C-5B664C885CB4}"/>
              </a:ext>
            </a:extLst>
          </p:cNvPr>
          <p:cNvGrpSpPr/>
          <p:nvPr/>
        </p:nvGrpSpPr>
        <p:grpSpPr>
          <a:xfrm>
            <a:off x="4653225" y="892847"/>
            <a:ext cx="4349136" cy="3906811"/>
            <a:chOff x="4416865" y="1276290"/>
            <a:chExt cx="4349136" cy="3906811"/>
          </a:xfrm>
          <a:solidFill>
            <a:schemeClr val="bg1"/>
          </a:solidFill>
        </p:grpSpPr>
        <p:sp>
          <p:nvSpPr>
            <p:cNvPr id="26" name="Content Placeholder 6">
              <a:extLst>
                <a:ext uri="{FF2B5EF4-FFF2-40B4-BE49-F238E27FC236}">
                  <a16:creationId xmlns:a16="http://schemas.microsoft.com/office/drawing/2014/main" xmlns="" id="{8205A9F8-2F1E-40C2-87AA-2317FD65A73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1668376"/>
              <a:ext cx="4194001" cy="351472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9613" indent="-194660">
                <a:spcBef>
                  <a:spcPts val="0"/>
                </a:spcBef>
                <a:buSzPct val="100000"/>
                <a:defRPr/>
              </a:pPr>
              <a:r>
                <a:rPr lang="en-US" sz="1800" b="1" dirty="0"/>
                <a:t>Polysomnogram</a:t>
              </a:r>
              <a:endParaRPr lang="en-US" sz="1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B0B8BB7-2527-45EE-98C0-D4878479D411}"/>
                </a:ext>
              </a:extLst>
            </p:cNvPr>
            <p:cNvSpPr/>
            <p:nvPr/>
          </p:nvSpPr>
          <p:spPr>
            <a:xfrm>
              <a:off x="4416865" y="1276290"/>
              <a:ext cx="4306292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Sleep</a:t>
              </a:r>
            </a:p>
            <a:p>
              <a:pPr algn="ctr"/>
              <a:r>
                <a:rPr lang="en-US" sz="1600" dirty="0"/>
                <a:t>1 Main</a:t>
              </a:r>
              <a:endParaRPr lang="en-US" sz="16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715" y="175274"/>
            <a:ext cx="8805528" cy="447710"/>
          </a:xfrm>
          <a:prstGeom prst="rect">
            <a:avLst/>
          </a:prstGeom>
          <a:solidFill>
            <a:schemeClr val="bg1"/>
          </a:solidFill>
        </p:spPr>
        <p:txBody>
          <a:bodyPr wrap="square" lIns="16660" tIns="8330" rIns="16660" bIns="8330" rtlCol="0">
            <a:spAutoFit/>
          </a:bodyPr>
          <a:lstStyle/>
          <a:p>
            <a:pPr algn="ctr"/>
            <a:r>
              <a:rPr lang="en-US" sz="2800" b="1" dirty="0">
                <a:solidFill>
                  <a:srgbClr val="20A6D0"/>
                </a:solidFill>
                <a:latin typeface="Arial"/>
                <a:cs typeface="Arial"/>
              </a:rPr>
              <a:t>CHOP CHPS Cores</a:t>
            </a:r>
            <a:endParaRPr lang="en-US" sz="2400" b="1" dirty="0">
              <a:solidFill>
                <a:srgbClr val="20A6D0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749808" y="756328"/>
            <a:ext cx="5207789" cy="4225792"/>
            <a:chOff x="-377086" y="1090856"/>
            <a:chExt cx="4949086" cy="4225792"/>
          </a:xfrm>
        </p:grpSpPr>
        <p:sp>
          <p:nvSpPr>
            <p:cNvPr id="3" name="Content Placeholder 13"/>
            <p:cNvSpPr txBox="1">
              <a:spLocks/>
            </p:cNvSpPr>
            <p:nvPr/>
          </p:nvSpPr>
          <p:spPr>
            <a:xfrm>
              <a:off x="609600" y="1704472"/>
              <a:ext cx="3962400" cy="361217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394" tIns="45697" rIns="91394" bIns="45697" rtlCol="0">
              <a:noAutofit/>
            </a:bodyPr>
            <a:lstStyle/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Outpatient, Inpatient, </a:t>
              </a:r>
              <a:r>
                <a:rPr lang="en-US" b="1" dirty="0" err="1">
                  <a:solidFill>
                    <a:srgbClr val="000000"/>
                  </a:solidFill>
                  <a:latin typeface="+mn-lt"/>
                </a:rPr>
                <a:t>scatterbed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Sample Collection, </a:t>
              </a:r>
              <a:r>
                <a:rPr lang="en-US" b="1" dirty="0">
                  <a:solidFill>
                    <a:srgbClr val="000000"/>
                  </a:solidFill>
                </a:rPr>
                <a:t>processing, shipping</a:t>
              </a:r>
              <a:endParaRPr lang="en-US" b="1" dirty="0">
                <a:solidFill>
                  <a:srgbClr val="000000"/>
                </a:solidFill>
                <a:latin typeface="+mn-lt"/>
              </a:endParaRPr>
            </a:p>
            <a:p>
              <a:pPr marL="166604" indent="-157926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Vitals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377086" y="1090856"/>
              <a:ext cx="473386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Nursing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(Audrey </a:t>
              </a:r>
              <a:r>
                <a:rPr lang="en-US" sz="1600" b="1" u="sng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Kamrin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)</a:t>
              </a:r>
            </a:p>
            <a:p>
              <a:pPr algn="ctr"/>
              <a:r>
                <a:rPr lang="en-US" sz="1600" dirty="0"/>
                <a:t>			Wood Building 4 &amp; 3550 Market St. satellite</a:t>
              </a:r>
              <a:endParaRPr lang="en-US" sz="16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7525" y="5815327"/>
            <a:ext cx="8136475" cy="10426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1816" y="2528705"/>
            <a:ext cx="4349136" cy="3906811"/>
            <a:chOff x="4416865" y="1276290"/>
            <a:chExt cx="4349136" cy="3906811"/>
          </a:xfrm>
          <a:solidFill>
            <a:schemeClr val="bg1"/>
          </a:solidFill>
        </p:grpSpPr>
        <p:sp>
          <p:nvSpPr>
            <p:cNvPr id="4" name="Content Placeholder 6"/>
            <p:cNvSpPr txBox="1">
              <a:spLocks/>
            </p:cNvSpPr>
            <p:nvPr/>
          </p:nvSpPr>
          <p:spPr>
            <a:xfrm>
              <a:off x="4572000" y="1668376"/>
              <a:ext cx="4194001" cy="351472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9613" indent="-194660">
                <a:spcBef>
                  <a:spcPts val="0"/>
                </a:spcBef>
                <a:buSzPct val="100000"/>
                <a:defRPr/>
              </a:pPr>
              <a:r>
                <a:rPr lang="en-US" sz="1800" b="1" dirty="0"/>
                <a:t>Database Development </a:t>
              </a:r>
              <a:r>
                <a:rPr lang="en-US" sz="1800" dirty="0"/>
                <a:t>(e.g., </a:t>
              </a:r>
              <a:r>
                <a:rPr lang="en-US" sz="1800" dirty="0" err="1"/>
                <a:t>REDCap</a:t>
              </a:r>
              <a:r>
                <a:rPr lang="en-US" sz="1800" dirty="0"/>
                <a:t>)</a:t>
              </a:r>
            </a:p>
            <a:p>
              <a:pPr marL="319613" indent="-194660">
                <a:spcBef>
                  <a:spcPts val="0"/>
                </a:spcBef>
                <a:buSzPct val="100000"/>
                <a:defRPr/>
              </a:pPr>
              <a:r>
                <a:rPr lang="en-US" sz="1800" b="1" dirty="0"/>
                <a:t>Case Report Forms</a:t>
              </a: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6865" y="1276290"/>
              <a:ext cx="430629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Informatics Core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(Emma Escobar)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20152D-1C7C-4F15-8826-BA7228559AD8}"/>
              </a:ext>
            </a:extLst>
          </p:cNvPr>
          <p:cNvGrpSpPr/>
          <p:nvPr/>
        </p:nvGrpSpPr>
        <p:grpSpPr>
          <a:xfrm>
            <a:off x="4512565" y="3709347"/>
            <a:ext cx="4257267" cy="3973115"/>
            <a:chOff x="354566" y="1295400"/>
            <a:chExt cx="4257267" cy="3973115"/>
          </a:xfrm>
        </p:grpSpPr>
        <p:sp>
          <p:nvSpPr>
            <p:cNvPr id="16" name="Content Placeholder 13">
              <a:extLst>
                <a:ext uri="{FF2B5EF4-FFF2-40B4-BE49-F238E27FC236}">
                  <a16:creationId xmlns:a16="http://schemas.microsoft.com/office/drawing/2014/main" xmlns="" id="{B92F709F-3819-4B71-B59C-47BFB4DDDBF4}"/>
                </a:ext>
              </a:extLst>
            </p:cNvPr>
            <p:cNvSpPr txBox="1">
              <a:spLocks/>
            </p:cNvSpPr>
            <p:nvPr/>
          </p:nvSpPr>
          <p:spPr>
            <a:xfrm>
              <a:off x="649433" y="1656339"/>
              <a:ext cx="3962400" cy="361217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394" tIns="45697" rIns="91394" bIns="45697" rtlCol="0">
              <a:noAutofit/>
            </a:bodyPr>
            <a:lstStyle/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Study Design 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Sample Size and Power Calculations</a:t>
              </a:r>
            </a:p>
            <a:p>
              <a:pPr marL="166604" indent="-157926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Statistical Analysis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D8FF790-705C-4928-8E32-D53188BD4458}"/>
                </a:ext>
              </a:extLst>
            </p:cNvPr>
            <p:cNvSpPr/>
            <p:nvPr/>
          </p:nvSpPr>
          <p:spPr>
            <a:xfrm>
              <a:off x="354566" y="1295400"/>
              <a:ext cx="37696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Biostatistics Core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(Justine Shults)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5A258B-CEE9-4A7D-A1CC-A493F035C853}"/>
              </a:ext>
            </a:extLst>
          </p:cNvPr>
          <p:cNvGrpSpPr/>
          <p:nvPr/>
        </p:nvGrpSpPr>
        <p:grpSpPr>
          <a:xfrm>
            <a:off x="223012" y="2340475"/>
            <a:ext cx="4092568" cy="4201728"/>
            <a:chOff x="479432" y="1114920"/>
            <a:chExt cx="4092568" cy="4201728"/>
          </a:xfrm>
        </p:grpSpPr>
        <p:sp>
          <p:nvSpPr>
            <p:cNvPr id="19" name="Content Placeholder 13">
              <a:extLst>
                <a:ext uri="{FF2B5EF4-FFF2-40B4-BE49-F238E27FC236}">
                  <a16:creationId xmlns:a16="http://schemas.microsoft.com/office/drawing/2014/main" xmlns="" id="{A5F7D7D9-9D6F-439B-A84B-69DC3DBE02F1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1704472"/>
              <a:ext cx="3962400" cy="361217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394" tIns="45697" rIns="91394" bIns="45697" rtlCol="0">
              <a:noAutofit/>
            </a:bodyPr>
            <a:lstStyle/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Anthropometrics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DXA</a:t>
              </a:r>
            </a:p>
            <a:p>
              <a:pPr marL="166604" indent="-157926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Peripheral quantitative CT</a:t>
              </a:r>
            </a:p>
            <a:p>
              <a:pPr marL="166604" indent="-157926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Muscle strength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E47590-E524-473C-99AB-D5B0A6D7EDC3}"/>
                </a:ext>
              </a:extLst>
            </p:cNvPr>
            <p:cNvSpPr/>
            <p:nvPr/>
          </p:nvSpPr>
          <p:spPr>
            <a:xfrm>
              <a:off x="479432" y="1114920"/>
              <a:ext cx="3020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Nutrition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(Babette </a:t>
              </a:r>
              <a:r>
                <a:rPr lang="en-US" sz="1600" b="1" u="sng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Zemel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)</a:t>
              </a:r>
              <a:r>
                <a:rPr lang="en-US" sz="2400" dirty="0"/>
                <a:t>	</a:t>
              </a:r>
            </a:p>
            <a:p>
              <a:pPr algn="ctr"/>
              <a:r>
                <a:rPr lang="en-US" sz="1600" dirty="0"/>
                <a:t>7 Main &amp; 3550 Market St. satellite</a:t>
              </a:r>
              <a:endParaRPr lang="en-US" sz="24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50B2193-8815-4A41-B9B3-98551DBED0AF}"/>
              </a:ext>
            </a:extLst>
          </p:cNvPr>
          <p:cNvGrpSpPr/>
          <p:nvPr/>
        </p:nvGrpSpPr>
        <p:grpSpPr>
          <a:xfrm>
            <a:off x="337132" y="4069020"/>
            <a:ext cx="3962400" cy="3949056"/>
            <a:chOff x="441152" y="1295400"/>
            <a:chExt cx="3962400" cy="3949056"/>
          </a:xfrm>
        </p:grpSpPr>
        <p:sp>
          <p:nvSpPr>
            <p:cNvPr id="22" name="Content Placeholder 13">
              <a:extLst>
                <a:ext uri="{FF2B5EF4-FFF2-40B4-BE49-F238E27FC236}">
                  <a16:creationId xmlns:a16="http://schemas.microsoft.com/office/drawing/2014/main" xmlns="" id="{460DEDEF-9BF1-4166-B266-23D6DC29EE23}"/>
                </a:ext>
              </a:extLst>
            </p:cNvPr>
            <p:cNvSpPr txBox="1">
              <a:spLocks/>
            </p:cNvSpPr>
            <p:nvPr/>
          </p:nvSpPr>
          <p:spPr>
            <a:xfrm>
              <a:off x="441152" y="1632280"/>
              <a:ext cx="3962400" cy="361217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394" tIns="45697" rIns="91394" bIns="45697" rtlCol="0">
              <a:noAutofit/>
            </a:bodyPr>
            <a:lstStyle/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ECG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Echocardiogram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Pulse wave velocity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24-hr ambulatory blood pressure</a:t>
              </a:r>
            </a:p>
            <a:p>
              <a:pPr marL="166604" indent="-166604" defTabSz="913938" fontAlgn="auto">
                <a:buClr>
                  <a:schemeClr val="accent1"/>
                </a:buClr>
                <a:buFont typeface="Arial" pitchFamily="34" charset="0"/>
                <a:buChar char="•"/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+mn-lt"/>
                </a:rPr>
                <a:t>Endopat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2783C5E-C6DC-4FAB-A640-A65F93240122}"/>
                </a:ext>
              </a:extLst>
            </p:cNvPr>
            <p:cNvSpPr/>
            <p:nvPr/>
          </p:nvSpPr>
          <p:spPr>
            <a:xfrm>
              <a:off x="533698" y="1295400"/>
              <a:ext cx="344171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Cardiovascular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(Meryl Cohen)  </a:t>
              </a:r>
            </a:p>
            <a:p>
              <a:pPr algn="ctr"/>
              <a:r>
                <a:rPr lang="en-US" sz="1600" dirty="0"/>
                <a:t>3 Main</a:t>
              </a:r>
              <a:endParaRPr lang="en-US" sz="16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799894" y="6002869"/>
            <a:ext cx="5497085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/>
              <a:t>Lorraine Katz, MD—Director</a:t>
            </a:r>
          </a:p>
          <a:p>
            <a:pPr algn="ctr">
              <a:lnSpc>
                <a:spcPts val="1400"/>
              </a:lnSpc>
            </a:pPr>
            <a:r>
              <a:rPr lang="en-US" sz="1400" dirty="0"/>
              <a:t>John Krall   Sharon Carbonara</a:t>
            </a:r>
          </a:p>
          <a:p>
            <a:pPr algn="ctr">
              <a:lnSpc>
                <a:spcPts val="1400"/>
              </a:lnSpc>
            </a:pPr>
            <a:r>
              <a:rPr lang="en-US" sz="1400" dirty="0"/>
              <a:t>Call Ext. 5-1383 or 5-1790</a:t>
            </a:r>
          </a:p>
          <a:p>
            <a:pPr algn="ctr">
              <a:lnSpc>
                <a:spcPts val="1400"/>
              </a:lnSpc>
            </a:pPr>
            <a:r>
              <a:rPr lang="en-US" sz="1400" dirty="0"/>
              <a:t>Website:  https://eresearch.chop.edu/chps.php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5A32B55-D67A-4D08-900A-FAFB4241B161}"/>
              </a:ext>
            </a:extLst>
          </p:cNvPr>
          <p:cNvGrpSpPr/>
          <p:nvPr/>
        </p:nvGrpSpPr>
        <p:grpSpPr>
          <a:xfrm>
            <a:off x="3898184" y="2050223"/>
            <a:ext cx="5599519" cy="3906811"/>
            <a:chOff x="3636982" y="1276290"/>
            <a:chExt cx="5599519" cy="3906811"/>
          </a:xfrm>
          <a:noFill/>
        </p:grpSpPr>
        <p:sp>
          <p:nvSpPr>
            <p:cNvPr id="29" name="Content Placeholder 6">
              <a:extLst>
                <a:ext uri="{FF2B5EF4-FFF2-40B4-BE49-F238E27FC236}">
                  <a16:creationId xmlns:a16="http://schemas.microsoft.com/office/drawing/2014/main" xmlns="" id="{3C9BD607-6F5F-45E9-B638-03623214960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1668376"/>
              <a:ext cx="4194001" cy="3514725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4953" indent="0">
                <a:spcBef>
                  <a:spcPts val="0"/>
                </a:spcBef>
                <a:buSzPct val="100000"/>
                <a:buNone/>
                <a:defRPr/>
              </a:pPr>
              <a:endParaRPr lang="en-US" sz="18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447D9A1-BB1C-4EC2-92E5-8CE63A7F03BB}"/>
                </a:ext>
              </a:extLst>
            </p:cNvPr>
            <p:cNvSpPr/>
            <p:nvPr/>
          </p:nvSpPr>
          <p:spPr>
            <a:xfrm>
              <a:off x="3636982" y="1276290"/>
              <a:ext cx="559951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Behavioral Neuroscience 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</a:t>
              </a:r>
              <a:r>
                <a:rPr lang="en-US" sz="1600" b="1" u="sng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Jerilynn</a:t>
              </a:r>
              <a:r>
                <a:rPr lang="en-US" sz="1600" b="1" u="sng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Radcliff)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5F6716E-3B95-4B79-B5CB-0C6F5535DE50}"/>
              </a:ext>
            </a:extLst>
          </p:cNvPr>
          <p:cNvSpPr/>
          <p:nvPr/>
        </p:nvSpPr>
        <p:spPr>
          <a:xfrm>
            <a:off x="5722420" y="1542167"/>
            <a:ext cx="2167901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Ophthalmology</a:t>
            </a:r>
            <a:endParaRPr lang="en-US" sz="1600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627F66-811B-4F7F-B77A-EEFFB7114648}"/>
              </a:ext>
            </a:extLst>
          </p:cNvPr>
          <p:cNvSpPr txBox="1"/>
          <p:nvPr/>
        </p:nvSpPr>
        <p:spPr>
          <a:xfrm>
            <a:off x="4778516" y="5170865"/>
            <a:ext cx="29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Translational Core Lab </a:t>
            </a:r>
          </a:p>
          <a:p>
            <a:r>
              <a:rPr lang="en-US" dirty="0"/>
              <a:t>(Research Institute, Sean Ren)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89E08C-2C5D-40AB-A084-2867224DA728}"/>
              </a:ext>
            </a:extLst>
          </p:cNvPr>
          <p:cNvSpPr/>
          <p:nvPr/>
        </p:nvSpPr>
        <p:spPr>
          <a:xfrm>
            <a:off x="4787891" y="5739455"/>
            <a:ext cx="120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Penn CHPS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2C09A3A-5F9D-4A0C-80D7-5726067708F5}"/>
              </a:ext>
            </a:extLst>
          </p:cNvPr>
          <p:cNvSpPr/>
          <p:nvPr/>
        </p:nvSpPr>
        <p:spPr>
          <a:xfrm>
            <a:off x="4780609" y="6013556"/>
            <a:ext cx="3235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Junior Investigator Pilot Program</a:t>
            </a:r>
          </a:p>
          <a:p>
            <a:r>
              <a:rPr lang="en-US" dirty="0"/>
              <a:t>Career Development Awards</a:t>
            </a:r>
          </a:p>
        </p:txBody>
      </p:sp>
    </p:spTree>
    <p:extLst>
      <p:ext uri="{BB962C8B-B14F-4D97-AF65-F5344CB8AC3E}">
        <p14:creationId xmlns:p14="http://schemas.microsoft.com/office/powerpoint/2010/main" val="78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9547</TotalTime>
  <Words>1011</Words>
  <Application>Microsoft Office PowerPoint</Application>
  <PresentationFormat>On-screen Show (4:3)</PresentationFormat>
  <Paragraphs>255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Courier New</vt:lpstr>
      <vt:lpstr>Tahoma</vt:lpstr>
      <vt:lpstr>Times New Roman</vt:lpstr>
      <vt:lpstr>Wingdings</vt:lpstr>
      <vt:lpstr>Office Theme</vt:lpstr>
      <vt:lpstr>Overview of Clinical and Translational Research @ CHOP</vt:lpstr>
      <vt:lpstr>Scientific Themes to Prioritize</vt:lpstr>
      <vt:lpstr>PowerPoint Presentation</vt:lpstr>
      <vt:lpstr>PowerPoint Presentation</vt:lpstr>
      <vt:lpstr>CHOP Research Institute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Communities at CHOP  Centers of Emphasis</vt:lpstr>
      <vt:lpstr>Scientific Communities at CHOP  Research Affinity Groups (RAGs)</vt:lpstr>
      <vt:lpstr>PowerPoint Presentation</vt:lpstr>
    </vt:vector>
  </TitlesOfParts>
  <Company>CHOP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Mentoring</dc:title>
  <dc:creator>Dennis R Durbin</dc:creator>
  <cp:lastModifiedBy>Kelly, Andrea</cp:lastModifiedBy>
  <cp:revision>252</cp:revision>
  <cp:lastPrinted>2015-08-10T18:38:51Z</cp:lastPrinted>
  <dcterms:created xsi:type="dcterms:W3CDTF">2015-02-26T15:07:59Z</dcterms:created>
  <dcterms:modified xsi:type="dcterms:W3CDTF">2018-09-04T17:14:02Z</dcterms:modified>
</cp:coreProperties>
</file>